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  <p:sldMasterId id="2147483699" r:id="rId2"/>
    <p:sldMasterId id="2147483712" r:id="rId3"/>
    <p:sldMasterId id="2147483738" r:id="rId4"/>
  </p:sldMasterIdLst>
  <p:notesMasterIdLst>
    <p:notesMasterId r:id="rId6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15" r:id="rId51"/>
    <p:sldId id="303" r:id="rId52"/>
    <p:sldId id="304" r:id="rId53"/>
    <p:sldId id="31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 Light"/>
              </a:rPr>
              <a:t>Clique para mover o slide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206FE4D-6595-456E-9E64-7FC3533A9D28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2B71EED-327B-4391-A6B8-9DC0962817C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6CA61BD-50FD-49B2-B2D9-91BD76B807F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CC4F65-9194-4098-BECE-4ACBB730712F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58B0C98-396A-4EA9-9BB6-F727E8E76044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FFC3FED-9325-4598-8BF9-7ABBE7DEFD6B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85A99F9-8D14-4709-8BE1-FE4380B4CC0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EE59451-623E-4A26-8DBF-4F5F892972B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000" b="0" strike="noStrike" spc="-1">
                <a:latin typeface="Segoe UI"/>
              </a:rPr>
              <a:t>“Twitter Lite is now the fastest, least expensive, and most reliable way to use Twitter. The web app rivals the performance of our native apps but requires less than 3% of the device storage space compared to Twitter for Android.”</a:t>
            </a:r>
            <a:endParaRPr lang="pt-BR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2000" b="0" strike="noStrike" spc="-1">
                <a:latin typeface="Segoe UI"/>
              </a:rPr>
              <a:t>- Nicolas Gallagher, the Engineering Lead for Twitter Lite, notes: 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BF4D92F-7053-4A8D-B2B0-77EFD9EA6161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175D308-9F79-46AB-9844-C5524643BDE3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9F09003-0F2B-4E5F-8388-1B8EA6FBD48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157CAC8-4EF8-42A9-8B26-667987735371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E890318-CEBA-49AD-93EB-6AFFE5F558FC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A64F8B7-6D41-4931-BC48-28C97541AB3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CA93B55-95B8-4681-82FE-EE06F99AB81A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DDFCC48-825F-4908-B0AA-2FF84B55139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AE9422A-ECAE-4828-8677-F433CDDA161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67FA0D4-2E79-4300-9F34-881A9CA60C7E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867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75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6563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271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5718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582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5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2378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35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98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456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984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0321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0293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0887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2665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94897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6282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088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9450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13325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3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3100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94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8438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99844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27060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1245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7904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5802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4647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97339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3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80378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00757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7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669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50338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4362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85718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89222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1584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159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33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570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724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667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634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158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222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https://developer.chrome.com/multidevice/android/customtabs" TargetMode="External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astats.com/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pwa-directory.appspot.com/" TargetMode="External"/><Relationship Id="rId4" Type="http://schemas.openxmlformats.org/officeDocument/2006/relationships/hyperlink" Target="https://pwa.rock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5.gif"/><Relationship Id="rId4" Type="http://schemas.openxmlformats.org/officeDocument/2006/relationships/hyperlink" Target="https://developers.google.com/web/fundamentals/primers/service-workers/?hl=pt-br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developer.mozilla.org/en-US/docs/Web/Manifest" TargetMode="Externa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-status.mozilla.org/" TargetMode="External"/><Relationship Id="rId3" Type="http://schemas.openxmlformats.org/officeDocument/2006/relationships/hyperlink" Target="https://pwa.rocks/" TargetMode="External"/><Relationship Id="rId7" Type="http://schemas.openxmlformats.org/officeDocument/2006/relationships/hyperlink" Target="https://tableless.com.br/introducao-aos-progressive-web-apps" TargetMode="External"/><Relationship Id="rId12" Type="http://schemas.openxmlformats.org/officeDocument/2006/relationships/hyperlink" Target="https://mofluid.com/blog/10-best-progressive-web-apps/" TargetMode="External"/><Relationship Id="rId2" Type="http://schemas.openxmlformats.org/officeDocument/2006/relationships/hyperlink" Target="https://blog.minnisell.com/mas-afinal-de-contas-o-que-%C3%A9-um-progressive-web-app-8cd727a8fe46" TargetMode="Externa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www.recode.net/2016/6/8/11883518/app-boom-over-snapchat-uber" TargetMode="External"/><Relationship Id="rId11" Type="http://schemas.openxmlformats.org/officeDocument/2006/relationships/hyperlink" Target="https://www.windowsteam.com.br/" TargetMode="External"/><Relationship Id="rId5" Type="http://schemas.openxmlformats.org/officeDocument/2006/relationships/hyperlink" Target="https://blog.ionicframework.com/what-is-a-progressive-web-app/" TargetMode="External"/><Relationship Id="rId10" Type="http://schemas.openxmlformats.org/officeDocument/2006/relationships/hyperlink" Target="https://www.pwastats.com/" TargetMode="External"/><Relationship Id="rId4" Type="http://schemas.openxmlformats.org/officeDocument/2006/relationships/hyperlink" Target="https://vizir.com.br/2017/08/o-que-e-pwa-progressive-web-app-porque-isso-pode-aumentar-seus-resultados-mobile/" TargetMode="External"/><Relationship Id="rId9" Type="http://schemas.openxmlformats.org/officeDocument/2006/relationships/hyperlink" Target="https://developers.google.com/web/fundamentals/primers/service-workers/?hl=pt-b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0" y="3888000"/>
            <a:ext cx="4518000" cy="1746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  <a:spcBef>
                <a:spcPts val="1301"/>
              </a:spcBef>
            </a:pPr>
            <a:r>
              <a:rPr lang="pt-BR" sz="3200" b="0" strike="noStrike" spc="-1" dirty="0">
                <a:solidFill>
                  <a:srgbClr val="FFFFFF"/>
                </a:solidFill>
                <a:latin typeface="Segoe ui"/>
              </a:rPr>
              <a:t>Conheça o futuro dos aplicativos</a:t>
            </a:r>
            <a:endParaRPr lang="pt-BR" sz="3200" b="0" strike="noStrike" spc="-1" dirty="0">
              <a:latin typeface="Segoe ui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Imagem 5"/>
          <p:cNvPicPr/>
          <p:nvPr/>
        </p:nvPicPr>
        <p:blipFill>
          <a:blip r:embed="rId3"/>
          <a:stretch/>
        </p:blipFill>
        <p:spPr>
          <a:xfrm>
            <a:off x="5282640" y="1909579"/>
            <a:ext cx="6621360" cy="2469916"/>
          </a:xfrm>
          <a:prstGeom prst="rect">
            <a:avLst/>
          </a:prstGeom>
          <a:ln>
            <a:noFill/>
          </a:ln>
        </p:spPr>
      </p:pic>
      <p:pic>
        <p:nvPicPr>
          <p:cNvPr id="92" name="Imagem 91"/>
          <p:cNvPicPr/>
          <p:nvPr/>
        </p:nvPicPr>
        <p:blipFill>
          <a:blip r:embed="rId4"/>
          <a:stretch/>
        </p:blipFill>
        <p:spPr>
          <a:xfrm>
            <a:off x="144000" y="1224000"/>
            <a:ext cx="4374000" cy="246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57360" y="499680"/>
            <a:ext cx="697212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Android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676800" y="2011680"/>
            <a:ext cx="695268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Surgiu em 2003, mas só rodou no primeiro smartfone em 2008, desde a versão 1.5 o Android disponibilizou sua </a:t>
            </a:r>
            <a:r>
              <a:rPr lang="en-US" sz="2000" b="1" i="1" strike="noStrike" spc="-1">
                <a:solidFill>
                  <a:srgbClr val="262626"/>
                </a:solidFill>
                <a:latin typeface="Segoe UI"/>
              </a:rPr>
              <a:t>sdk</a:t>
            </a:r>
            <a:r>
              <a:rPr lang="en-US" sz="2000" b="1" strike="noStrike" spc="-1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para a comunidade de desenvolvimento, possibilitando a criação de aplicativos nativos.</a:t>
            </a: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Toda a lógica de tais aplicativos poderiam ser desenvolvidos através da linguagem de programação </a:t>
            </a:r>
            <a:r>
              <a:rPr lang="en-US" sz="2000" b="1" i="1" strike="noStrike" spc="-1">
                <a:solidFill>
                  <a:srgbClr val="262626"/>
                </a:solidFill>
                <a:latin typeface="Segoe UI"/>
              </a:rPr>
              <a:t>Java.</a:t>
            </a: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Por ser uma linguagem muito popular na época e até hoje, trouxe o interesse de muitos desenvolvedores, fazendo o </a:t>
            </a:r>
            <a:r>
              <a:rPr lang="en-US" sz="2000" b="1" i="1" strike="noStrike" spc="-1">
                <a:solidFill>
                  <a:srgbClr val="262626"/>
                </a:solidFill>
                <a:latin typeface="Segoe UI"/>
              </a:rPr>
              <a:t>Android</a:t>
            </a: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 possuir a maior gama de aplicativos.</a:t>
            </a: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124" name="Imagem 3"/>
          <p:cNvPicPr/>
          <p:nvPr/>
        </p:nvPicPr>
        <p:blipFill>
          <a:blip r:embed="rId3"/>
          <a:stretch/>
        </p:blipFill>
        <p:spPr>
          <a:xfrm>
            <a:off x="8100000" y="1198440"/>
            <a:ext cx="3448080" cy="402120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7B694F"/>
                </a:solidFill>
                <a:latin typeface="Calibri Light"/>
              </a:rPr>
              <a:t>iOS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Conhecido como um dos melhores sistemas operacionais do mundo, famoso por sua segurança, estabilidade e confiança não é raro vermos episódios colocando o sistema como o melhor e mais protegido do mundo.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Em 2007 os principais motivos que levaram o iOS e o iPhone a fazerem tanto sucesso: toque na tela e exclusão do teclado (um erro segundo Steve Balmer, executivo da Microsoft. 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9" name="Imagem 128"/>
          <p:cNvPicPr/>
          <p:nvPr/>
        </p:nvPicPr>
        <p:blipFill>
          <a:blip r:embed="rId3"/>
          <a:stretch/>
        </p:blipFill>
        <p:spPr>
          <a:xfrm>
            <a:off x="504000" y="271800"/>
            <a:ext cx="3168000" cy="635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7B694F"/>
                </a:solidFill>
                <a:latin typeface="Calibri Light"/>
              </a:rPr>
              <a:t>Windows Phone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31" name="Imagem 4"/>
          <p:cNvPicPr/>
          <p:nvPr/>
        </p:nvPicPr>
        <p:blipFill>
          <a:blip r:embed="rId3"/>
          <a:srcRect l="30573" r="31558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A Microsoft não queria deixar de ter seu próprio sistema operacional mobile e foi lançado em 2010, (talvez um pouco tarde) o Windows Phone.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Com seu diferencial de possuir a interface metro, integração nativa com a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Cortana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Office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 e o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Windows Desktop 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não foi o bastante.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Seu suporte foi encerrado em 2017 e foi substituído pelo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Windows 10 Mobile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, mas que infelizmente não teve apoio dos desenvolvedores, não possuindo tantos aplicativos quanto seus rivais.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Imagem 133"/>
          <p:cNvPicPr/>
          <p:nvPr/>
        </p:nvPicPr>
        <p:blipFill>
          <a:blip r:embed="rId4"/>
          <a:stretch/>
        </p:blipFill>
        <p:spPr>
          <a:xfrm rot="247200">
            <a:off x="10176120" y="420840"/>
            <a:ext cx="1736640" cy="114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066680" y="653400"/>
            <a:ext cx="10058040" cy="109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Na visão do usuário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36" name="Espaço Reservado para Conteúdo 4"/>
          <p:cNvPicPr/>
          <p:nvPr/>
        </p:nvPicPr>
        <p:blipFill>
          <a:blip r:embed="rId2"/>
          <a:stretch/>
        </p:blipFill>
        <p:spPr>
          <a:xfrm>
            <a:off x="1688040" y="1811520"/>
            <a:ext cx="7923960" cy="449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m 3"/>
          <p:cNvPicPr/>
          <p:nvPr/>
        </p:nvPicPr>
        <p:blipFill>
          <a:blip r:embed="rId2"/>
          <a:srcRect r="877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5D4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 algn="ctr">
              <a:lnSpc>
                <a:spcPct val="85000"/>
              </a:lnSpc>
            </a:pPr>
            <a:r>
              <a:rPr lang="en-US" sz="4800" b="0" strike="noStrike" spc="-120" dirty="0">
                <a:solidFill>
                  <a:srgbClr val="FFFFFF"/>
                </a:solidFill>
                <a:latin typeface="Calibri Light"/>
              </a:rPr>
              <a:t>Como </a:t>
            </a:r>
            <a:r>
              <a:rPr lang="en-US" sz="4800" b="0" strike="noStrike" spc="-120" dirty="0" err="1">
                <a:solidFill>
                  <a:srgbClr val="FFFFFF"/>
                </a:solidFill>
                <a:latin typeface="Calibri Light"/>
              </a:rPr>
              <a:t>encontro</a:t>
            </a:r>
            <a:r>
              <a:rPr lang="en-US" sz="4800" b="0" strike="noStrike" spc="-120" dirty="0">
                <a:solidFill>
                  <a:srgbClr val="FFFFFF"/>
                </a:solidFill>
                <a:latin typeface="Calibri Light"/>
              </a:rPr>
              <a:t> apps </a:t>
            </a:r>
            <a:r>
              <a:rPr lang="en-US" sz="4800" b="0" strike="noStrike" spc="-120" dirty="0" err="1">
                <a:solidFill>
                  <a:srgbClr val="FFFFFF"/>
                </a:solidFill>
                <a:latin typeface="Calibri Light"/>
              </a:rPr>
              <a:t>atualmente</a:t>
            </a:r>
            <a:r>
              <a:rPr lang="en-US" sz="4800" b="0" strike="noStrike" spc="-120" dirty="0">
                <a:solidFill>
                  <a:srgbClr val="FFFFFF"/>
                </a:solidFill>
                <a:latin typeface="Calibri Light"/>
              </a:rPr>
              <a:t>?</a:t>
            </a:r>
            <a:endParaRPr lang="en-US" sz="48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0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Hoje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dia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é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fácil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localizar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um app dentro de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uma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loja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vamos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exemplificar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com a 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Google Play Store.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pesquisa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por </a:t>
            </a:r>
            <a:r>
              <a:rPr lang="en-US" sz="1500" b="1" i="1" strike="noStrike" spc="-1" dirty="0" err="1">
                <a:solidFill>
                  <a:srgbClr val="FFFFFF"/>
                </a:solidFill>
                <a:latin typeface="Segoe UI"/>
              </a:rPr>
              <a:t>Whatsapp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verifica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requisitos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versão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do Android,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espaço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de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armazenamento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permissões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e etc...</a:t>
            </a:r>
            <a:endParaRPr lang="en-US" sz="15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Clica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instalar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sendo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assim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é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verificado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se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está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logado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começa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a ser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feito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o download do 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.</a:t>
            </a:r>
            <a:r>
              <a:rPr lang="en-US" sz="1500" b="1" i="1" strike="noStrike" spc="-1" dirty="0" err="1">
                <a:solidFill>
                  <a:srgbClr val="FFFFFF"/>
                </a:solidFill>
                <a:latin typeface="Segoe UI"/>
              </a:rPr>
              <a:t>apk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alguns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minutos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começa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a ser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instalado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confirma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algumas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permissões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só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assim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poderá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utilizar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o app.</a:t>
            </a:r>
            <a:endParaRPr lang="en-US" sz="15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2"/>
          <p:cNvSpPr txBox="1"/>
          <p:nvPr/>
        </p:nvSpPr>
        <p:spPr>
          <a:xfrm>
            <a:off x="360000" y="936720"/>
            <a:ext cx="328536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Quais são os problemas mais comuns?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4614480" y="465221"/>
            <a:ext cx="6815520" cy="596766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serem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programas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computador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fazer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 analogia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pacote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Office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instalado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no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computador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isso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espaço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físico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Whatsapp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só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instalado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35.74 MB, um outro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Facebook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ele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spc="-1" dirty="0">
                <a:solidFill>
                  <a:srgbClr val="262626"/>
                </a:solidFill>
                <a:latin typeface="Segoe UI"/>
              </a:rPr>
              <a:t>445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MB (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cache</a:t>
            </a:r>
            <a:r>
              <a:rPr lang="en-US" sz="2000" i="1" spc="-1" dirty="0">
                <a:solidFill>
                  <a:srgbClr val="262626"/>
                </a:solidFill>
                <a:latin typeface="Segoe UI"/>
              </a:rPr>
              <a:t>!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).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Quando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lojas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disponibilizam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versões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atualizações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instantâneas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e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vezes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até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encerram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do nada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enquanto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estamos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utilizando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atualizar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mesmo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app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cada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plataforma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vezes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possui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atualizações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rápidas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do que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outras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gratuitos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propagandas.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Os benefícios dos apps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Os aplicativos nativos possuem inúmeras qualidades, além de performance, boa aparência, usabilidade.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zapzap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`.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É possível acessar todos os recursos do seu dispositivo móvel, garantindo uma gama de possibilidades muito maior.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Espaço Reservado para Conteúdo 6"/>
          <p:cNvPicPr/>
          <p:nvPr/>
        </p:nvPicPr>
        <p:blipFill>
          <a:blip r:embed="rId2"/>
          <a:srcRect b="1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51" name="TextShape 3"/>
          <p:cNvSpPr txBox="1"/>
          <p:nvPr/>
        </p:nvSpPr>
        <p:spPr>
          <a:xfrm>
            <a:off x="810000" y="2808000"/>
            <a:ext cx="107820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 b="1" strike="noStrike" spc="-12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Na </a:t>
            </a:r>
            <a:r>
              <a:rPr lang="en-US" sz="8800" b="1" strike="noStrike" spc="-12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visão</a:t>
            </a:r>
            <a:r>
              <a:rPr lang="en-US" sz="8800" b="1" strike="noStrike" spc="-12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 do </a:t>
            </a:r>
            <a:r>
              <a:rPr lang="en-US" sz="8800" b="1" strike="noStrike" spc="-12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desenvolvedor</a:t>
            </a:r>
            <a:endParaRPr lang="en-US" sz="8800" b="1" strike="noStrike" spc="-1" dirty="0">
              <a:solidFill>
                <a:schemeClr val="accent3">
                  <a:lumMod val="40000"/>
                  <a:lumOff val="60000"/>
                </a:schemeClr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Quais são os problemas mais comuns?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4614480" y="561474"/>
            <a:ext cx="6815520" cy="577515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5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Normalmente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cobrado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app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plataformas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utilizadas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logo, no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mínimo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‘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Android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’ e ‘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iOS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’.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desenvolvimento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simples, 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códigos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verbosos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processos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build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demorados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Necessita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equipe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experiente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volumosa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necessário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máquinas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potentes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conseguir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executar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programas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(ide) 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desenvolvimento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 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híbridos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garantir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 performance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equivalente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nativa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Os benefícios dos apps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Existe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documentação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oficial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dúvidas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resolvidas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no ‘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stackoverflow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’,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tecnologias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maturidade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suficiente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produção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linguagens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sofisticando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Java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substituído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000" b="1" strike="noStrike" spc="-1" dirty="0">
                <a:solidFill>
                  <a:srgbClr val="262626"/>
                </a:solidFill>
                <a:latin typeface="Segoe UI"/>
              </a:rPr>
              <a:t>Kotlin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Object C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substituído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Swift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Todo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dia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surgem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ideias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tornar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grandes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produtos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Existem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outras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além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nativas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970160" y="484560"/>
            <a:ext cx="6729840" cy="113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50B4C8"/>
                </a:solidFill>
                <a:latin typeface="Calibri Light"/>
              </a:rPr>
              <a:t>Quem sou eu?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4970160" y="1749600"/>
            <a:ext cx="5737320" cy="2405305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0500" lnSpcReduction="10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500" b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  <a:endParaRPr lang="en-US" sz="35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23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Anos</a:t>
            </a: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Desenvolvedor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Fullstack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1" strike="noStrike" spc="-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en-US" sz="2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Jogador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profissional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Counter-Strike		</a:t>
            </a:r>
          </a:p>
        </p:txBody>
      </p:sp>
      <p:pic>
        <p:nvPicPr>
          <p:cNvPr id="95" name="Imagem 6"/>
          <p:cNvPicPr/>
          <p:nvPr/>
        </p:nvPicPr>
        <p:blipFill>
          <a:blip r:embed="rId3"/>
          <a:stretch/>
        </p:blipFill>
        <p:spPr>
          <a:xfrm>
            <a:off x="5018400" y="5141880"/>
            <a:ext cx="1554480" cy="816120"/>
          </a:xfrm>
          <a:prstGeom prst="rect">
            <a:avLst/>
          </a:prstGeom>
          <a:ln>
            <a:noFill/>
          </a:ln>
        </p:spPr>
      </p:pic>
      <p:pic>
        <p:nvPicPr>
          <p:cNvPr id="96" name="Imagem 8"/>
          <p:cNvPicPr/>
          <p:nvPr/>
        </p:nvPicPr>
        <p:blipFill>
          <a:blip r:embed="rId4"/>
          <a:stretch/>
        </p:blipFill>
        <p:spPr>
          <a:xfrm>
            <a:off x="7497000" y="5233680"/>
            <a:ext cx="898920" cy="72432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5256720" y="5954760"/>
            <a:ext cx="1239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Segoe UI"/>
              </a:rPr>
              <a:t>/juninmd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7284960" y="5960160"/>
            <a:ext cx="1326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Segoe UI"/>
              </a:rPr>
              <a:t>@junin_md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9188640" y="5967000"/>
            <a:ext cx="1975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Calibri Light"/>
              </a:rPr>
              <a:t>antoniocarlosjr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00" name="Imagem 5"/>
          <p:cNvPicPr/>
          <p:nvPr/>
        </p:nvPicPr>
        <p:blipFill>
          <a:blip r:embed="rId5"/>
          <a:stretch/>
        </p:blipFill>
        <p:spPr>
          <a:xfrm>
            <a:off x="9500040" y="5080680"/>
            <a:ext cx="1110960" cy="938160"/>
          </a:xfrm>
          <a:prstGeom prst="rect">
            <a:avLst/>
          </a:prstGeom>
          <a:ln>
            <a:noFill/>
          </a:ln>
        </p:spPr>
      </p:pic>
      <p:pic>
        <p:nvPicPr>
          <p:cNvPr id="101" name="Imagem 9"/>
          <p:cNvPicPr/>
          <p:nvPr/>
        </p:nvPicPr>
        <p:blipFill>
          <a:blip r:embed="rId6"/>
          <a:stretch/>
        </p:blipFill>
        <p:spPr>
          <a:xfrm>
            <a:off x="-2154240" y="0"/>
            <a:ext cx="6857640" cy="6857640"/>
          </a:xfrm>
          <a:prstGeom prst="rect">
            <a:avLst/>
          </a:prstGeom>
          <a:ln>
            <a:noFill/>
          </a:ln>
        </p:spPr>
      </p:pic>
      <p:sp>
        <p:nvSpPr>
          <p:cNvPr id="11" name="TextShape 2">
            <a:extLst>
              <a:ext uri="{FF2B5EF4-FFF2-40B4-BE49-F238E27FC236}">
                <a16:creationId xmlns:a16="http://schemas.microsoft.com/office/drawing/2014/main" id="{75AC525E-6359-4CEF-8910-BAE99BBD0CD5}"/>
              </a:ext>
            </a:extLst>
          </p:cNvPr>
          <p:cNvSpPr txBox="1"/>
          <p:nvPr/>
        </p:nvSpPr>
        <p:spPr>
          <a:xfrm>
            <a:off x="5018400" y="4504573"/>
            <a:ext cx="5737320" cy="463212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8000"/>
          </a:bodyPr>
          <a:lstStyle/>
          <a:p>
            <a:pPr>
              <a:lnSpc>
                <a:spcPct val="85000"/>
              </a:lnSpc>
              <a:spcBef>
                <a:spcPts val="1301"/>
              </a:spcBef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Redes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Sociais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Existem outros tipos de app?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Sim!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Existem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tecnologias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interpretam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linguagem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X, 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funcionam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forma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equivalente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código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podemos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citar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React Native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Flutter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Nativescript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... etc.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Também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existe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o que é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chamado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Apache Cordova 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(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Phonegap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),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permite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desenvolvedores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utilizem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HTML 5 +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Javascript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para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transformar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Sobre P.W.A.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deve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ouvido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P.W.A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futuro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! Pois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bem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mas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refletiu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isso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refletir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nossas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?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Progressive Web Apps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utiliza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que é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moderno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web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entregar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experiência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próxima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Construímos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através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HTML5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+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Javascript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2015, o designer Berriman e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engenheiro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Google Chrome 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Alex Russell,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definiram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"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Progressive Web App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“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descrever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funcionalidades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suportadas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pelos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navegadores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modernos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Não é a mesma coisa que o Cordova?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66" name="Imagem 5"/>
          <p:cNvPicPr/>
          <p:nvPr/>
        </p:nvPicPr>
        <p:blipFill>
          <a:blip r:embed="rId2"/>
          <a:stretch/>
        </p:blipFill>
        <p:spPr>
          <a:xfrm>
            <a:off x="633960" y="1668240"/>
            <a:ext cx="6278040" cy="3531240"/>
          </a:xfrm>
          <a:prstGeom prst="rect">
            <a:avLst/>
          </a:prstGeom>
          <a:ln>
            <a:noFill/>
          </a:ln>
        </p:spPr>
      </p:pic>
      <p:sp>
        <p:nvSpPr>
          <p:cNvPr id="167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Ué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, se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isso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é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HTML + </a:t>
            </a:r>
            <a:r>
              <a:rPr lang="en-US" sz="1400" b="1" i="1" strike="noStrike" spc="-1" dirty="0" err="1">
                <a:solidFill>
                  <a:srgbClr val="FFFFFF"/>
                </a:solidFill>
                <a:latin typeface="Segoe UI"/>
              </a:rPr>
              <a:t>Javascript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não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dá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mesma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?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Ehhhhhh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....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De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jeito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nenhum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, o </a:t>
            </a:r>
            <a:r>
              <a:rPr lang="en-US" sz="1400" b="1" i="1" strike="noStrike" spc="-1" dirty="0" err="1">
                <a:solidFill>
                  <a:srgbClr val="FFFFFF"/>
                </a:solidFill>
                <a:latin typeface="Segoe UI"/>
              </a:rPr>
              <a:t>cordova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trabalha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utilizando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um container de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HTML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.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Agora o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P.W.A.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é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totalmente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isento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ele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acessa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diretamente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as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APIS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nativas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do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dispositivo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móvel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usando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apenas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1" i="1" strike="noStrike" spc="-1" dirty="0" err="1">
                <a:solidFill>
                  <a:srgbClr val="FFFFFF"/>
                </a:solidFill>
                <a:latin typeface="Segoe UI"/>
              </a:rPr>
              <a:t>Javascript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.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3D534B"/>
                </a:solidFill>
                <a:latin typeface="Calibri Light"/>
              </a:rPr>
              <a:t>A visão original de Steve Jobs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69" name="Imagem 5"/>
          <p:cNvPicPr/>
          <p:nvPr/>
        </p:nvPicPr>
        <p:blipFill>
          <a:blip r:embed="rId2"/>
          <a:srcRect l="11180" r="47677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Em 2007, no evento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Macworld Conference &amp; Expo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, Steve demonstrou que a sua visão para aplicativos no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Iphone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 fossem na verdade aplicações web! 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lang="pt-BR" sz="1800" b="0" strike="noStrike" spc="-1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Através do navegador Safari, os desenvolvedores iriam possuir acesso a diversas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APIS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 nativas possibilitando por exemplo chamadas telefônicas.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lang="pt-BR" sz="1800" b="0" strike="noStrike" spc="-1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Porém a ideia foi abandonada, logo liberaram as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SDKS 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nativas para desenvolver com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Object C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 e foi uma grande explosão a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Apple Store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.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lang="pt-BR" sz="1800" b="0" strike="noStrike" spc="-1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Fonte: https://youtu.be/8Vq993Td6ys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7558560" y="1344240"/>
            <a:ext cx="4633200" cy="4169160"/>
          </a:xfrm>
          <a:prstGeom prst="rect">
            <a:avLst/>
          </a:prstGeom>
          <a:solidFill>
            <a:srgbClr val="726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TextShape 4"/>
          <p:cNvSpPr txBox="1"/>
          <p:nvPr/>
        </p:nvSpPr>
        <p:spPr>
          <a:xfrm>
            <a:off x="7913520" y="1617120"/>
            <a:ext cx="3828960" cy="2505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b="0" strike="noStrike" spc="-120">
                <a:solidFill>
                  <a:srgbClr val="FFFFFF"/>
                </a:solidFill>
                <a:latin typeface="Calibri Light"/>
              </a:rPr>
              <a:t>O que é um P.W.A?</a:t>
            </a:r>
            <a:endParaRPr lang="en-US" sz="6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75" name="Imagem 6"/>
          <p:cNvPicPr/>
          <p:nvPr/>
        </p:nvPicPr>
        <p:blipFill>
          <a:blip r:embed="rId3"/>
          <a:srcRect l="27912"/>
          <a:stretch/>
        </p:blipFill>
        <p:spPr>
          <a:xfrm>
            <a:off x="720000" y="1026360"/>
            <a:ext cx="3030840" cy="1996920"/>
          </a:xfrm>
          <a:prstGeom prst="rect">
            <a:avLst/>
          </a:prstGeom>
          <a:ln>
            <a:noFill/>
          </a:ln>
        </p:spPr>
      </p:pic>
      <p:pic>
        <p:nvPicPr>
          <p:cNvPr id="176" name="Imagem 5"/>
          <p:cNvPicPr/>
          <p:nvPr/>
        </p:nvPicPr>
        <p:blipFill>
          <a:blip r:embed="rId4"/>
          <a:srcRect l="24483" r="22985"/>
          <a:stretch/>
        </p:blipFill>
        <p:spPr>
          <a:xfrm>
            <a:off x="4017960" y="707400"/>
            <a:ext cx="2757600" cy="2651040"/>
          </a:xfrm>
          <a:prstGeom prst="rect">
            <a:avLst/>
          </a:prstGeom>
          <a:ln>
            <a:noFill/>
          </a:ln>
        </p:spPr>
      </p:pic>
      <p:pic>
        <p:nvPicPr>
          <p:cNvPr id="177" name="Imagem 7"/>
          <p:cNvPicPr/>
          <p:nvPr/>
        </p:nvPicPr>
        <p:blipFill>
          <a:blip r:embed="rId5"/>
          <a:stretch/>
        </p:blipFill>
        <p:spPr>
          <a:xfrm>
            <a:off x="720000" y="3948480"/>
            <a:ext cx="3030840" cy="1704600"/>
          </a:xfrm>
          <a:prstGeom prst="rect">
            <a:avLst/>
          </a:prstGeom>
          <a:ln>
            <a:noFill/>
          </a:ln>
        </p:spPr>
      </p:pic>
      <p:pic>
        <p:nvPicPr>
          <p:cNvPr id="178" name="Imagem 3"/>
          <p:cNvPicPr/>
          <p:nvPr/>
        </p:nvPicPr>
        <p:blipFill>
          <a:blip r:embed="rId6"/>
          <a:stretch/>
        </p:blipFill>
        <p:spPr>
          <a:xfrm>
            <a:off x="3881520" y="3965040"/>
            <a:ext cx="3030840" cy="170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82760" y="469440"/>
            <a:ext cx="3544200" cy="352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4177440" y="2856240"/>
            <a:ext cx="2876400" cy="3516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Shape 4"/>
          <p:cNvSpPr txBox="1"/>
          <p:nvPr/>
        </p:nvSpPr>
        <p:spPr>
          <a:xfrm>
            <a:off x="8055000" y="499680"/>
            <a:ext cx="363456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Segoe UI"/>
              </a:rPr>
              <a:t>Progressivo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83" name="Imagem 6"/>
          <p:cNvPicPr/>
          <p:nvPr/>
        </p:nvPicPr>
        <p:blipFill>
          <a:blip r:embed="rId3"/>
          <a:stretch/>
        </p:blipFill>
        <p:spPr>
          <a:xfrm>
            <a:off x="653040" y="630360"/>
            <a:ext cx="3201840" cy="3201840"/>
          </a:xfrm>
          <a:prstGeom prst="rect">
            <a:avLst/>
          </a:prstGeom>
          <a:ln>
            <a:noFill/>
          </a:ln>
        </p:spPr>
      </p:pic>
      <p:sp>
        <p:nvSpPr>
          <p:cNvPr id="184" name="CustomShape 5"/>
          <p:cNvSpPr/>
          <p:nvPr/>
        </p:nvSpPr>
        <p:spPr>
          <a:xfrm>
            <a:off x="4177440" y="484560"/>
            <a:ext cx="2876400" cy="218988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6"/>
          <p:cNvSpPr/>
          <p:nvPr/>
        </p:nvSpPr>
        <p:spPr>
          <a:xfrm>
            <a:off x="482760" y="4164480"/>
            <a:ext cx="3544200" cy="220860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6" name="Imagem 4"/>
          <p:cNvPicPr/>
          <p:nvPr/>
        </p:nvPicPr>
        <p:blipFill>
          <a:blip r:embed="rId4"/>
          <a:stretch/>
        </p:blipFill>
        <p:spPr>
          <a:xfrm>
            <a:off x="4335840" y="3336120"/>
            <a:ext cx="2557080" cy="2557080"/>
          </a:xfrm>
          <a:prstGeom prst="rect">
            <a:avLst/>
          </a:prstGeom>
          <a:ln>
            <a:noFill/>
          </a:ln>
        </p:spPr>
      </p:pic>
      <p:sp>
        <p:nvSpPr>
          <p:cNvPr id="187" name="TextShape 7"/>
          <p:cNvSpPr txBox="1"/>
          <p:nvPr/>
        </p:nvSpPr>
        <p:spPr>
          <a:xfrm>
            <a:off x="8055000" y="2419920"/>
            <a:ext cx="3634560" cy="3456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Para qualquer usuário, independente do navegador. 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Caso um navegador não possua total suporte, é aplicado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polyfills 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fornecendo as funcionalidades necessárias.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B7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TextShape 3"/>
          <p:cNvSpPr txBox="1"/>
          <p:nvPr/>
        </p:nvSpPr>
        <p:spPr>
          <a:xfrm>
            <a:off x="609480" y="4714200"/>
            <a:ext cx="10923120" cy="1125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0" strike="noStrike" spc="-120">
                <a:solidFill>
                  <a:srgbClr val="FFFFFF"/>
                </a:solidFill>
                <a:latin typeface="Calibri Light"/>
              </a:rPr>
              <a:t>Responsivo</a:t>
            </a:r>
            <a:endParaRPr lang="en-US" sz="66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TextShape 4"/>
          <p:cNvSpPr txBox="1"/>
          <p:nvPr/>
        </p:nvSpPr>
        <p:spPr>
          <a:xfrm>
            <a:off x="609480" y="5839560"/>
            <a:ext cx="9499320" cy="526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8000"/>
          </a:bodyPr>
          <a:lstStyle/>
          <a:p>
            <a:pPr>
              <a:lnSpc>
                <a:spcPct val="85000"/>
              </a:lnSpc>
              <a:spcBef>
                <a:spcPts val="1301"/>
              </a:spcBef>
            </a:pPr>
            <a:r>
              <a:rPr lang="en-US" sz="3200" b="0" strike="noStrike" spc="-1">
                <a:solidFill>
                  <a:srgbClr val="FFFFFF"/>
                </a:solidFill>
                <a:latin typeface="Calibri Light"/>
              </a:rPr>
              <a:t>Feito para qualquer dispositivo: desktop, tablet e mobile.</a:t>
            </a: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0" y="0"/>
            <a:ext cx="12191760" cy="457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Imagem 4"/>
          <p:cNvPicPr/>
          <p:nvPr/>
        </p:nvPicPr>
        <p:blipFill>
          <a:blip r:embed="rId3"/>
          <a:stretch/>
        </p:blipFill>
        <p:spPr>
          <a:xfrm>
            <a:off x="2891880" y="643320"/>
            <a:ext cx="6373800" cy="358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63120" y="294120"/>
            <a:ext cx="8324280" cy="78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Segoe UI"/>
              </a:rPr>
              <a:t>Conexão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663120" y="1238040"/>
            <a:ext cx="5349240" cy="5325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200" b="0" strike="noStrike" spc="-1">
                <a:solidFill>
                  <a:srgbClr val="262626"/>
                </a:solidFill>
                <a:latin typeface="Segoe UI"/>
              </a:rPr>
              <a:t>Funciona mesmo se o usuário estiver offline.</a:t>
            </a: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200" b="0" strike="noStrike" spc="-1">
                <a:solidFill>
                  <a:srgbClr val="262626"/>
                </a:solidFill>
                <a:latin typeface="Segoe UI"/>
              </a:rPr>
              <a:t>Normalmente é utilizado alguns recursos de cache além de bancos de dados que sincronizam os registros no momento em que você estiver conectado.</a:t>
            </a: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196" name="Imagem 4"/>
          <p:cNvPicPr/>
          <p:nvPr/>
        </p:nvPicPr>
        <p:blipFill>
          <a:blip r:embed="rId3"/>
          <a:stretch/>
        </p:blipFill>
        <p:spPr>
          <a:xfrm>
            <a:off x="5892840" y="534960"/>
            <a:ext cx="5760360" cy="560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m 4"/>
          <p:cNvPicPr/>
          <p:nvPr/>
        </p:nvPicPr>
        <p:blipFill>
          <a:blip r:embed="rId3"/>
          <a:srcRect t="17896" b="20675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3C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4800" b="0" strike="noStrike" spc="-120">
                <a:solidFill>
                  <a:srgbClr val="FFFFFF"/>
                </a:solidFill>
                <a:latin typeface="Segoe UI"/>
              </a:rPr>
              <a:t>Aparência</a:t>
            </a:r>
            <a:endParaRPr lang="en-US" sz="4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0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FFFFFF"/>
                </a:solidFill>
                <a:latin typeface="Segoe UI"/>
              </a:rPr>
              <a:t>O usuário se sente em um aplicativo nativo.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Segoe UI"/>
              </a:rPr>
              <a:t>Atualização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04" name="Imagem 8"/>
          <p:cNvPicPr/>
          <p:nvPr/>
        </p:nvPicPr>
        <p:blipFill>
          <a:blip r:embed="rId3"/>
          <a:srcRect l="6847" r="30794"/>
          <a:stretch/>
        </p:blipFill>
        <p:spPr>
          <a:xfrm>
            <a:off x="633960" y="640080"/>
            <a:ext cx="6278040" cy="5587920"/>
          </a:xfrm>
          <a:prstGeom prst="rect">
            <a:avLst/>
          </a:prstGeom>
          <a:ln>
            <a:noFill/>
          </a:ln>
        </p:spPr>
      </p:pic>
      <p:sp>
        <p:nvSpPr>
          <p:cNvPr id="205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Não é necessário baixar atualizações do aplicativo, ele sempre se mantem atualizado.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03" name="Espaço Reservado para Conteúdo 8"/>
          <p:cNvPicPr/>
          <p:nvPr/>
        </p:nvPicPr>
        <p:blipFill>
          <a:blip r:embed="rId2"/>
          <a:stretch/>
        </p:blipFill>
        <p:spPr>
          <a:xfrm>
            <a:off x="2342147" y="1748589"/>
            <a:ext cx="7443537" cy="460973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4"/>
          <p:cNvPicPr/>
          <p:nvPr/>
        </p:nvPicPr>
        <p:blipFill>
          <a:blip r:embed="rId3"/>
          <a:srcRect t="6543" b="23296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36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4800" b="0" strike="noStrike" spc="-120">
                <a:solidFill>
                  <a:srgbClr val="FFFFFF"/>
                </a:solidFill>
                <a:latin typeface="Segoe UI"/>
              </a:rPr>
              <a:t>Seguro</a:t>
            </a:r>
            <a:endParaRPr lang="en-US" sz="4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FFFFFF"/>
                </a:solidFill>
                <a:latin typeface="Segoe UI"/>
              </a:rPr>
              <a:t>Somente com https.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3E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Linkável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13" name="Imagem 4"/>
          <p:cNvPicPr/>
          <p:nvPr/>
        </p:nvPicPr>
        <p:blipFill>
          <a:blip r:embed="rId3"/>
          <a:srcRect l="3887" r="34134"/>
          <a:stretch/>
        </p:blipFill>
        <p:spPr>
          <a:xfrm>
            <a:off x="0" y="0"/>
            <a:ext cx="7555680" cy="6857640"/>
          </a:xfrm>
          <a:prstGeom prst="rect">
            <a:avLst/>
          </a:prstGeom>
          <a:ln>
            <a:noFill/>
          </a:ln>
        </p:spPr>
      </p:pic>
      <p:sp>
        <p:nvSpPr>
          <p:cNvPr id="214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É possível adicionar um ícone na tela principal do *smartphone *com apenas um clique.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Compartilhe facilmente por URL, não requer instalação complexa.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5B4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Segoe UI"/>
              </a:rPr>
              <a:t>Engajável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17" name="Imagem 4"/>
          <p:cNvPicPr/>
          <p:nvPr/>
        </p:nvPicPr>
        <p:blipFill>
          <a:blip r:embed="rId3"/>
          <a:srcRect l="3707" r="13661"/>
          <a:stretch/>
        </p:blipFill>
        <p:spPr>
          <a:xfrm>
            <a:off x="0" y="0"/>
            <a:ext cx="7555680" cy="6857640"/>
          </a:xfrm>
          <a:prstGeom prst="rect">
            <a:avLst/>
          </a:prstGeom>
          <a:ln>
            <a:noFill/>
          </a:ln>
        </p:spPr>
      </p:pic>
      <p:sp>
        <p:nvSpPr>
          <p:cNvPr id="218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Através de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push notifications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, o usuário pode ser constantemente engajado.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As notificações funcionam exatamente iguais a dos apps nativos.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Podendo ser implementado via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firebase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e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one signal 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como exemplo.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825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TextShape 3"/>
          <p:cNvSpPr txBox="1"/>
          <p:nvPr/>
        </p:nvSpPr>
        <p:spPr>
          <a:xfrm>
            <a:off x="603360" y="770400"/>
            <a:ext cx="1113264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5600" b="1" strike="noStrike" spc="-120">
                <a:solidFill>
                  <a:srgbClr val="FFFFFF"/>
                </a:solidFill>
                <a:latin typeface="Calibri Light"/>
              </a:rPr>
              <a:t>Existem alternativas ao P.W.A?</a:t>
            </a:r>
            <a:endParaRPr lang="en-US" sz="56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677160" y="609480"/>
            <a:ext cx="11026800" cy="1105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Comparativo entre as tecnologias atuais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223" name="Table 2"/>
          <p:cNvGraphicFramePr/>
          <p:nvPr>
            <p:extLst>
              <p:ext uri="{D42A27DB-BD31-4B8C-83A1-F6EECF244321}">
                <p14:modId xmlns:p14="http://schemas.microsoft.com/office/powerpoint/2010/main" val="4149751777"/>
              </p:ext>
            </p:extLst>
          </p:nvPr>
        </p:nvGraphicFramePr>
        <p:xfrm>
          <a:off x="663120" y="2120760"/>
          <a:ext cx="11026800" cy="4427640"/>
        </p:xfrm>
        <a:graphic>
          <a:graphicData uri="http://schemas.openxmlformats.org/drawingml/2006/table">
            <a:tbl>
              <a:tblPr/>
              <a:tblGrid>
                <a:gridCol w="157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2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Tecnologia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Performance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Simplicidade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Comunidade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Aceitação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Estabilidade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Média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Cordova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3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6,6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Java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8,4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Kotlin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8,8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Futtler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6,8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React Native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8,4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Object C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4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7,2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Swift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Native Script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5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6,8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P.W.A.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8,6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4" name="CustomShape 3"/>
          <p:cNvSpPr/>
          <p:nvPr/>
        </p:nvSpPr>
        <p:spPr>
          <a:xfrm>
            <a:off x="9974160" y="6234480"/>
            <a:ext cx="1146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Segoe UI"/>
              </a:rPr>
              <a:t>De 0 a 10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8911800" y="1553400"/>
            <a:ext cx="2778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0000"/>
                </a:solidFill>
                <a:latin typeface="Segoe UI"/>
              </a:rPr>
              <a:t>Opiniões Pessoais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677160" y="609480"/>
            <a:ext cx="11026800" cy="1320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Comparativo entre as tecnologias atuais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227" name="Table 2"/>
          <p:cNvGraphicFramePr/>
          <p:nvPr/>
        </p:nvGraphicFramePr>
        <p:xfrm>
          <a:off x="663120" y="2120760"/>
          <a:ext cx="10904760" cy="3708000"/>
        </p:xfrm>
        <a:graphic>
          <a:graphicData uri="http://schemas.openxmlformats.org/drawingml/2006/table">
            <a:tbl>
              <a:tblPr/>
              <a:tblGrid>
                <a:gridCol w="181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Tecnologia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Android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IOS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WP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Desktop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Móbile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Cordova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Java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Kotlin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Futtler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React Native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Object C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Swift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Native Script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P.W.A.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6720840" y="0"/>
            <a:ext cx="5470920" cy="685764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TextShape 2"/>
          <p:cNvSpPr txBox="1"/>
          <p:nvPr/>
        </p:nvSpPr>
        <p:spPr>
          <a:xfrm>
            <a:off x="7197120" y="499680"/>
            <a:ext cx="4345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5000"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120">
                <a:solidFill>
                  <a:srgbClr val="50B4C8"/>
                </a:solidFill>
                <a:latin typeface="Calibri Light"/>
              </a:rPr>
              <a:t>Existe isso tudo de tecnologia?</a:t>
            </a:r>
            <a:endParaRPr lang="en-US" sz="48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30" name="Imagem 3"/>
          <p:cNvPicPr/>
          <p:nvPr/>
        </p:nvPicPr>
        <p:blipFill>
          <a:blip r:embed="rId2"/>
          <a:stretch/>
        </p:blipFill>
        <p:spPr>
          <a:xfrm>
            <a:off x="643320" y="1224720"/>
            <a:ext cx="5451120" cy="4088520"/>
          </a:xfrm>
          <a:prstGeom prst="rect">
            <a:avLst/>
          </a:prstGeom>
          <a:ln>
            <a:noFill/>
          </a:ln>
        </p:spPr>
      </p:pic>
      <p:sp>
        <p:nvSpPr>
          <p:cNvPr id="231" name="TextShape 3"/>
          <p:cNvSpPr txBox="1"/>
          <p:nvPr/>
        </p:nvSpPr>
        <p:spPr>
          <a:xfrm>
            <a:off x="7197120" y="2011680"/>
            <a:ext cx="4345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Por incrível que pareça, não! Ainda existem diversos 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frameworks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bibliotecas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 que proporcionam a criação de um aplicativo.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Cabe a você escolher qual provê o melhor custo e beneficio </a:t>
            </a:r>
            <a:r>
              <a:rPr lang="en-US" sz="2400" b="0" strike="noStrike" spc="-1">
                <a:solidFill>
                  <a:srgbClr val="262626"/>
                </a:solidFill>
                <a:latin typeface="Wingdings"/>
              </a:rPr>
              <a:t>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TextShape 2"/>
          <p:cNvSpPr txBox="1"/>
          <p:nvPr/>
        </p:nvSpPr>
        <p:spPr>
          <a:xfrm>
            <a:off x="7796463" y="499680"/>
            <a:ext cx="4090737" cy="1564063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0" strike="noStrike" spc="-120" dirty="0">
                <a:solidFill>
                  <a:srgbClr val="FFFFFF"/>
                </a:solidFill>
                <a:latin typeface="Calibri Light"/>
              </a:rPr>
              <a:t>P.W.A. </a:t>
            </a:r>
            <a:r>
              <a:rPr lang="en-US" sz="4000" b="0" strike="noStrike" spc="-120" dirty="0" err="1">
                <a:solidFill>
                  <a:srgbClr val="FFFFFF"/>
                </a:solidFill>
                <a:latin typeface="Calibri Light"/>
              </a:rPr>
              <a:t>vai</a:t>
            </a:r>
            <a:r>
              <a:rPr lang="en-US" sz="4000" b="0" strike="noStrike" spc="-120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en-US" sz="4000" b="0" strike="noStrike" spc="-120" dirty="0" err="1">
                <a:solidFill>
                  <a:srgbClr val="FFFFFF"/>
                </a:solidFill>
                <a:latin typeface="Calibri Light"/>
              </a:rPr>
              <a:t>matar</a:t>
            </a:r>
            <a:r>
              <a:rPr lang="en-US" sz="4000" b="0" strike="noStrike" spc="-120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en-US" sz="4000" b="0" strike="noStrike" spc="-120" dirty="0" err="1">
                <a:solidFill>
                  <a:srgbClr val="FFFFFF"/>
                </a:solidFill>
                <a:latin typeface="Calibri Light"/>
              </a:rPr>
              <a:t>os</a:t>
            </a:r>
            <a:r>
              <a:rPr lang="en-US" sz="4000" b="0" strike="noStrike" spc="-120" dirty="0">
                <a:solidFill>
                  <a:srgbClr val="FFFFFF"/>
                </a:solidFill>
                <a:latin typeface="Calibri Light"/>
              </a:rPr>
              <a:t> APPS?</a:t>
            </a:r>
            <a:endParaRPr lang="en-US" sz="40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34" name="Espaço Reservado para Conteúdo 6"/>
          <p:cNvPicPr/>
          <p:nvPr/>
        </p:nvPicPr>
        <p:blipFill>
          <a:blip r:embed="rId2"/>
          <a:stretch/>
        </p:blipFill>
        <p:spPr>
          <a:xfrm>
            <a:off x="633960" y="1079640"/>
            <a:ext cx="6278040" cy="4708440"/>
          </a:xfrm>
          <a:prstGeom prst="rect">
            <a:avLst/>
          </a:prstGeom>
          <a:ln>
            <a:noFill/>
          </a:ln>
        </p:spPr>
      </p:pic>
      <p:sp>
        <p:nvSpPr>
          <p:cNvPr id="235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Por enquanto não, mas a tendência é que cada vez mais os apps nativos percam uma parcela do mercado.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Ainda existe uma certa resistência, até cultural para acostumarem com os novos padrões.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interior, óculos, mesa&#10;&#10;Descrição gerada automaticamente">
            <a:extLst>
              <a:ext uri="{FF2B5EF4-FFF2-40B4-BE49-F238E27FC236}">
                <a16:creationId xmlns:a16="http://schemas.microsoft.com/office/drawing/2014/main" id="{2F9018B4-289F-4BD8-A04D-72B027995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370" y="5074696"/>
            <a:ext cx="2482575" cy="1426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TextShape 2"/>
          <p:cNvSpPr txBox="1"/>
          <p:nvPr/>
        </p:nvSpPr>
        <p:spPr>
          <a:xfrm>
            <a:off x="7780421" y="499680"/>
            <a:ext cx="4289629" cy="1569752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Devo </a:t>
            </a:r>
            <a:r>
              <a:rPr lang="en-US" sz="4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fazer</a:t>
            </a:r>
            <a:r>
              <a:rPr lang="en-US" sz="4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tudo</a:t>
            </a:r>
            <a:endParaRPr lang="en-US" sz="4000" spc="-12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85000"/>
              </a:lnSpc>
            </a:pPr>
            <a:r>
              <a:rPr lang="en-US" sz="4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4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P.W.A.?</a:t>
            </a:r>
            <a:endParaRPr lang="en-US" sz="40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8173080" y="2419920"/>
            <a:ext cx="3401280" cy="3938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2200" b="1" i="1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ofereça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diversas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possibilidades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analisar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bem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qual é a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necessidade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negócio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 sim! De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preferência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sempre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estar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dentro dos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padrões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um P.W.A.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terá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muito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menos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 descr="Uma imagem contendo pessoa, vestindo, homem, vestuário&#10;&#10;Descrição gerada automaticamente">
            <a:extLst>
              <a:ext uri="{FF2B5EF4-FFF2-40B4-BE49-F238E27FC236}">
                <a16:creationId xmlns:a16="http://schemas.microsoft.com/office/drawing/2014/main" id="{1E2EB3B5-4CBF-4608-92C0-03AF19522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0" y="499680"/>
            <a:ext cx="7337478" cy="572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Quem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usando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P.W.A?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999000" y="5992560"/>
            <a:ext cx="10058040" cy="578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Fonte: https://developers.google.com/web/showcase</a:t>
            </a:r>
          </a:p>
        </p:txBody>
      </p:sp>
      <p:pic>
        <p:nvPicPr>
          <p:cNvPr id="242" name="Imagem 5"/>
          <p:cNvPicPr/>
          <p:nvPr/>
        </p:nvPicPr>
        <p:blipFill>
          <a:blip r:embed="rId2"/>
          <a:stretch/>
        </p:blipFill>
        <p:spPr>
          <a:xfrm>
            <a:off x="2708640" y="2203560"/>
            <a:ext cx="6175080" cy="347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57360" y="499680"/>
            <a:ext cx="7540156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7200" b="0" strike="noStrike" spc="-1">
                <a:solidFill>
                  <a:srgbClr val="262626"/>
                </a:solidFill>
                <a:latin typeface="Segoe UI"/>
              </a:rPr>
              <a:t>Qual é a frequência que você acessa todos seus apps?</a:t>
            </a:r>
            <a:endParaRPr lang="en-US" sz="72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grama&#10;&#10;Descrição gerada automaticamente">
            <a:extLst>
              <a:ext uri="{FF2B5EF4-FFF2-40B4-BE49-F238E27FC236}">
                <a16:creationId xmlns:a16="http://schemas.microsoft.com/office/drawing/2014/main" id="{DB2EC2A5-2B83-4DC2-A8C2-1D9B5439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18" y="143520"/>
            <a:ext cx="2095500" cy="209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AliExpress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4" name="Imagem 10"/>
          <p:cNvPicPr/>
          <p:nvPr/>
        </p:nvPicPr>
        <p:blipFill>
          <a:blip r:embed="rId2"/>
          <a:srcRect t="6883" b="10205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45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104%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navegadores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82%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acrescimento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iOS.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dobro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acessadas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74% de tempo 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Alibaba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7" name="Imagem 2"/>
          <p:cNvPicPr/>
          <p:nvPr/>
        </p:nvPicPr>
        <p:blipFill>
          <a:blip r:embed="rId2"/>
          <a:srcRect t="7161" b="8656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76% de novas conversões nos navegadores.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14% de usuários mais ativos  no iOS; 30% no Android.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mais interações na </a:t>
            </a:r>
            <a:r>
              <a:rPr lang="pt-BR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Homescreen</a:t>
            </a: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6400800" y="499680"/>
            <a:ext cx="51418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0" name="Imagem 7"/>
          <p:cNvPicPr/>
          <p:nvPr/>
        </p:nvPicPr>
        <p:blipFill>
          <a:blip r:embed="rId3"/>
          <a:stretch/>
        </p:blipFill>
        <p:spPr>
          <a:xfrm>
            <a:off x="1217520" y="645120"/>
            <a:ext cx="4302720" cy="524736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6400800" y="2011680"/>
            <a:ext cx="5141880" cy="386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65% de novas sessões por página.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75% de novos tweets.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20% diminuição nas deixas (rejeições).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 apenas 3% do espaço em comparação ao aplicativo nativo.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36480" y="499680"/>
            <a:ext cx="3706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Uber</a:t>
            </a:r>
            <a:endParaRPr lang="en-US" sz="4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3" name="Imagem 2"/>
          <p:cNvPicPr/>
          <p:nvPr/>
        </p:nvPicPr>
        <p:blipFill>
          <a:blip r:embed="rId2"/>
          <a:stretch/>
        </p:blipFill>
        <p:spPr>
          <a:xfrm>
            <a:off x="633960" y="1481400"/>
            <a:ext cx="6912000" cy="3904920"/>
          </a:xfrm>
          <a:prstGeom prst="rect">
            <a:avLst/>
          </a:prstGeom>
          <a:ln>
            <a:noFill/>
          </a:ln>
        </p:spPr>
      </p:pic>
      <p:sp>
        <p:nvSpPr>
          <p:cNvPr id="254" name="TextShape 2"/>
          <p:cNvSpPr txBox="1"/>
          <p:nvPr/>
        </p:nvSpPr>
        <p:spPr>
          <a:xfrm>
            <a:off x="7836480" y="2011680"/>
            <a:ext cx="3706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P.W.A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exatamente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simples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prática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Instagram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6" name="Imagem 6"/>
          <p:cNvPicPr/>
          <p:nvPr/>
        </p:nvPicPr>
        <p:blipFill>
          <a:blip r:embed="rId2"/>
          <a:srcRect t="5216" b="85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57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ainda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equivalente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mas segue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próxima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enquanto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funcionalidades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cortar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fotos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Telegram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9" name="Imagem 5"/>
          <p:cNvPicPr/>
          <p:nvPr/>
        </p:nvPicPr>
        <p:blipFill>
          <a:blip r:embed="rId2"/>
          <a:srcRect b="5302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60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contrário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possui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horrível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telegrama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 ser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realmente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flexível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disponibilidade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100%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independente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plataforma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Tinder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1069920" y="2121480"/>
            <a:ext cx="4147920" cy="4050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 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tamanho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app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caiu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30mb para 2.8mb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Cortou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tempo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carregamento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11.91s para 4.69s</a:t>
            </a:r>
          </a:p>
        </p:txBody>
      </p:sp>
      <p:pic>
        <p:nvPicPr>
          <p:cNvPr id="263" name="Imagem 2"/>
          <p:cNvPicPr/>
          <p:nvPr/>
        </p:nvPicPr>
        <p:blipFill>
          <a:blip r:embed="rId2"/>
          <a:stretch/>
        </p:blipFill>
        <p:spPr>
          <a:xfrm>
            <a:off x="6588000" y="1424160"/>
            <a:ext cx="2009520" cy="4009680"/>
          </a:xfrm>
          <a:prstGeom prst="rect">
            <a:avLst/>
          </a:prstGeom>
          <a:ln>
            <a:noFill/>
          </a:ln>
        </p:spPr>
      </p:pic>
      <p:pic>
        <p:nvPicPr>
          <p:cNvPr id="264" name="Imagem 3"/>
          <p:cNvPicPr/>
          <p:nvPr/>
        </p:nvPicPr>
        <p:blipFill>
          <a:blip r:embed="rId3"/>
          <a:stretch/>
        </p:blipFill>
        <p:spPr>
          <a:xfrm>
            <a:off x="8778600" y="333360"/>
            <a:ext cx="2819160" cy="583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Google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b="0" strike="noStrike" spc="-1" dirty="0" err="1"/>
              <a:t>Requer</a:t>
            </a:r>
            <a:r>
              <a:rPr lang="en-US" b="0" strike="noStrike" spc="-1" dirty="0"/>
              <a:t> Google Chrome 45+</a:t>
            </a:r>
          </a:p>
          <a:p>
            <a:pPr indent="-228600">
              <a:lnSpc>
                <a:spcPct val="90000"/>
              </a:lnSpc>
              <a:spcBef>
                <a:spcPts val="1301"/>
              </a:spcBef>
              <a:buFont typeface="Arial" panose="020B0604020202020204" pitchFamily="34" charset="0"/>
              <a:buChar char="•"/>
            </a:pPr>
            <a:endParaRPr lang="en-US" b="0" strike="noStrike" spc="-1" dirty="0"/>
          </a:p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b="0" strike="noStrike" spc="-1" dirty="0" err="1"/>
              <a:t>Utiliza</a:t>
            </a:r>
            <a:r>
              <a:rPr lang="en-US" b="0" strike="noStrike" spc="-1" dirty="0"/>
              <a:t> a nova </a:t>
            </a:r>
            <a:r>
              <a:rPr lang="en-US" b="0" strike="noStrike" spc="-1" dirty="0" err="1"/>
              <a:t>api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chamada</a:t>
            </a:r>
            <a:r>
              <a:rPr lang="en-US" b="0" strike="noStrike" spc="-1" dirty="0"/>
              <a:t> T.W.A. (</a:t>
            </a:r>
            <a:r>
              <a:rPr lang="pt-BR" dirty="0" err="1"/>
              <a:t>Trusted</a:t>
            </a:r>
            <a:r>
              <a:rPr lang="pt-BR" dirty="0"/>
              <a:t> Web </a:t>
            </a:r>
            <a:r>
              <a:rPr lang="pt-BR" dirty="0" err="1"/>
              <a:t>Activity</a:t>
            </a:r>
            <a:r>
              <a:rPr lang="pt-BR" dirty="0"/>
              <a:t>)</a:t>
            </a:r>
          </a:p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pt-BR" b="0" strike="noStrike" spc="-1" dirty="0"/>
          </a:p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pt-BR" dirty="0"/>
              <a:t>É um modo especial nas </a:t>
            </a:r>
            <a:r>
              <a:rPr lang="pt-BR" dirty="0">
                <a:hlinkClick r:id="rId2"/>
              </a:rPr>
              <a:t>guias personalizadas do Chrome</a:t>
            </a:r>
            <a:endParaRPr lang="en-US" b="0" strike="noStrike" spc="-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34380D-031C-4696-8128-19F6DCEAA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272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TextShape 3"/>
          <p:cNvSpPr txBox="1"/>
          <p:nvPr/>
        </p:nvSpPr>
        <p:spPr>
          <a:xfrm>
            <a:off x="603360" y="770400"/>
            <a:ext cx="34668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6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6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sz="6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</a:t>
            </a:r>
            <a:r>
              <a:rPr lang="en-US" sz="6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significa</a:t>
            </a:r>
            <a:endParaRPr lang="en-US" sz="60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Espaço Reservado para Conteúdo 5"/>
          <p:cNvPicPr/>
          <p:nvPr/>
        </p:nvPicPr>
        <p:blipFill>
          <a:blip r:embed="rId2"/>
          <a:stretch/>
        </p:blipFill>
        <p:spPr>
          <a:xfrm>
            <a:off x="5282640" y="1503720"/>
            <a:ext cx="6265800" cy="349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7836480" y="499680"/>
            <a:ext cx="3706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543942"/>
                </a:solidFill>
                <a:latin typeface="Calibri Light"/>
              </a:rPr>
              <a:t>Onde encontro P.W.A?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71" name="Imagem 3"/>
          <p:cNvPicPr/>
          <p:nvPr/>
        </p:nvPicPr>
        <p:blipFill>
          <a:blip r:embed="rId2"/>
          <a:stretch/>
        </p:blipFill>
        <p:spPr>
          <a:xfrm>
            <a:off x="633960" y="1317240"/>
            <a:ext cx="6912000" cy="4233240"/>
          </a:xfrm>
          <a:prstGeom prst="rect">
            <a:avLst/>
          </a:prstGeom>
          <a:ln>
            <a:noFill/>
          </a:ln>
        </p:spPr>
      </p:pic>
      <p:sp>
        <p:nvSpPr>
          <p:cNvPr id="272" name="TextShape 2"/>
          <p:cNvSpPr txBox="1"/>
          <p:nvPr/>
        </p:nvSpPr>
        <p:spPr>
          <a:xfrm>
            <a:off x="7836480" y="2011680"/>
            <a:ext cx="3706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Microsoft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desenvolveu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funcionalidade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US" sz="1400" b="1" i="1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permite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indexar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Espalhadas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pela web dentro da </a:t>
            </a:r>
            <a:r>
              <a:rPr lang="en-US" sz="14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loja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utilizar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seu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10 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Outros sites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também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possuem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índices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1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u="sng" strike="noStrike" spc="-1" dirty="0">
                <a:solidFill>
                  <a:srgbClr val="3B85DE"/>
                </a:solidFill>
                <a:uFillTx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https://www.pwastats.com/</a:t>
            </a:r>
            <a:endParaRPr lang="en-US" sz="1400" b="0" i="1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u="sng" strike="noStrike" spc="-1" dirty="0">
                <a:solidFill>
                  <a:srgbClr val="3B85DE"/>
                </a:solidFill>
                <a:uFillTx/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https://pwa.rocks/</a:t>
            </a:r>
            <a:endParaRPr lang="en-US" sz="1400" b="0" i="1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u="sng" strike="noStrike" spc="-1" dirty="0">
                <a:solidFill>
                  <a:srgbClr val="3B85DE"/>
                </a:solidFill>
                <a:uFillTx/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https://pwa-directory.appspot.com/</a:t>
            </a:r>
            <a:endParaRPr lang="en-US" sz="1400" b="0" i="1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Quanto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espaço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com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seus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apps?</a:t>
            </a:r>
            <a:endParaRPr lang="en-US" sz="66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&#10;&#10;Descrição gerada automaticamente">
            <a:extLst>
              <a:ext uri="{FF2B5EF4-FFF2-40B4-BE49-F238E27FC236}">
                <a16:creationId xmlns:a16="http://schemas.microsoft.com/office/drawing/2014/main" id="{2454728C-5076-4C7B-ADC9-9ABB2DA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" y="3882189"/>
            <a:ext cx="1991657" cy="2822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rtão de negócios&#10;&#10;Descrição gerada automaticamente">
            <a:extLst>
              <a:ext uri="{FF2B5EF4-FFF2-40B4-BE49-F238E27FC236}">
                <a16:creationId xmlns:a16="http://schemas.microsoft.com/office/drawing/2014/main" id="{03C7AC18-9E74-4BB6-AF6F-8A392D197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5" y="1979838"/>
            <a:ext cx="7477968" cy="420635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D97E0B-0ACC-4FD7-8711-4560D23D5FF2}"/>
              </a:ext>
            </a:extLst>
          </p:cNvPr>
          <p:cNvSpPr txBox="1"/>
          <p:nvPr/>
        </p:nvSpPr>
        <p:spPr>
          <a:xfrm>
            <a:off x="303590" y="2128954"/>
            <a:ext cx="3762383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O Chrome 72 para Android lançou o muito aguardado recurso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Activity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Significa que agora podemos distribuir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PWAs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na Google Play Store!</a:t>
            </a:r>
          </a:p>
          <a:p>
            <a:pPr algn="ctr"/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2400" dirty="0" err="1"/>
              <a:t>Trusted</a:t>
            </a:r>
            <a:r>
              <a:rPr lang="pt-BR" sz="2400" dirty="0"/>
              <a:t> Web </a:t>
            </a:r>
            <a:r>
              <a:rPr lang="pt-BR" sz="2400" dirty="0" err="1"/>
              <a:t>Activity</a:t>
            </a:r>
            <a:r>
              <a:rPr lang="pt-BR" sz="2400" dirty="0"/>
              <a:t> (TWA)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6AD85901-5BEA-4F1F-BE48-24F792BD1E11}"/>
              </a:ext>
            </a:extLst>
          </p:cNvPr>
          <p:cNvSpPr txBox="1"/>
          <p:nvPr/>
        </p:nvSpPr>
        <p:spPr>
          <a:xfrm>
            <a:off x="452880" y="484560"/>
            <a:ext cx="11190600" cy="1608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 </a:t>
            </a: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Google Play Store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72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452880" y="484560"/>
            <a:ext cx="11190600" cy="1608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 </a:t>
            </a: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difícil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0" strike="noStrike" spc="-120" dirty="0" err="1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desenvolver</a:t>
            </a:r>
            <a:r>
              <a:rPr lang="en-US" sz="5400" b="0" strike="noStrike" spc="-120" dirty="0">
                <a:solidFill>
                  <a:srgbClr val="50B4C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um P.W.A?</a:t>
            </a:r>
            <a:endParaRPr lang="en-US" sz="5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457200" y="2072880"/>
            <a:ext cx="3412440" cy="405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Pode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parecer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complicado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no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começo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algn="ctr">
              <a:lnSpc>
                <a:spcPct val="85000"/>
              </a:lnSpc>
              <a:spcBef>
                <a:spcPts val="1301"/>
              </a:spcBef>
            </a:pP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Mas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vamos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provar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quanto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pode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ser simples e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divertido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!</a:t>
            </a: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A35D6A-A4A6-4F7C-B1F0-3B5C3596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99" y="1936752"/>
            <a:ext cx="7441301" cy="418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TextShape 3"/>
          <p:cNvSpPr txBox="1"/>
          <p:nvPr/>
        </p:nvSpPr>
        <p:spPr>
          <a:xfrm>
            <a:off x="603360" y="770400"/>
            <a:ext cx="34668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4500"/>
          </a:bodyPr>
          <a:lstStyle/>
          <a:p>
            <a:pPr>
              <a:lnSpc>
                <a:spcPct val="80000"/>
              </a:lnSpc>
            </a:pPr>
            <a:r>
              <a:rPr lang="en-US" sz="6000" b="0" strike="noStrike" spc="-120">
                <a:solidFill>
                  <a:srgbClr val="FFFFFF"/>
                </a:solidFill>
                <a:latin typeface="Calibri Light"/>
              </a:rPr>
              <a:t>Falando um pouco de código</a:t>
            </a:r>
            <a:endParaRPr lang="en-US" sz="60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m 2" descr="Uma imagem contendo grama, ao ar livre, pessoa, edifício&#10;&#10;Descrição gerada automaticamente">
            <a:extLst>
              <a:ext uri="{FF2B5EF4-FFF2-40B4-BE49-F238E27FC236}">
                <a16:creationId xmlns:a16="http://schemas.microsoft.com/office/drawing/2014/main" id="{DC8DDA93-A87D-4B29-B52D-FD93916B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35162"/>
            <a:ext cx="7066827" cy="4888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663120" y="294120"/>
            <a:ext cx="8324280" cy="78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O que é Service Worker?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663120" y="1238040"/>
            <a:ext cx="6390360" cy="403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É um script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navegador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executa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segundo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plano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Possibilitando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recursos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precisam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página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da Web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ou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interação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usuário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Atualmente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incluem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recursos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notificações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push 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e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sincronização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segundo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plano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 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663120" y="5494680"/>
            <a:ext cx="870192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1400" b="0" strike="noStrike" spc="-1" dirty="0">
                <a:solidFill>
                  <a:srgbClr val="000000"/>
                </a:solidFill>
                <a:latin typeface="Segoe UI"/>
              </a:rPr>
              <a:t>Fontes: 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 dirty="0">
                <a:solidFill>
                  <a:srgbClr val="2370CD"/>
                </a:solidFill>
                <a:uFillTx/>
                <a:latin typeface="Segoe UI"/>
                <a:hlinkClick r:id="rId3"/>
              </a:rPr>
              <a:t>https://braziljs.org/blog/service-worker-a-revolucao-da-plataforma-web/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 dirty="0">
                <a:solidFill>
                  <a:srgbClr val="2370CD"/>
                </a:solidFill>
                <a:uFillTx/>
                <a:latin typeface="Segoe UI"/>
                <a:hlinkClick r:id="rId4"/>
              </a:rPr>
              <a:t>https://developers.google.com/web/fundamentals/primers/service-workers/?hl=pt-br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1400" b="0" strike="noStrike" spc="-1" dirty="0">
              <a:latin typeface="Arial"/>
            </a:endParaRPr>
          </a:p>
        </p:txBody>
      </p:sp>
      <p:pic>
        <p:nvPicPr>
          <p:cNvPr id="284" name="Imagem 5"/>
          <p:cNvPicPr/>
          <p:nvPr/>
        </p:nvPicPr>
        <p:blipFill>
          <a:blip r:embed="rId5"/>
          <a:stretch/>
        </p:blipFill>
        <p:spPr>
          <a:xfrm>
            <a:off x="7800840" y="1611000"/>
            <a:ext cx="3809520" cy="285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The Web App Manifest 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063800" y="1875600"/>
            <a:ext cx="5454000" cy="3297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000" lnSpcReduction="10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É um simples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arquivo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JSON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responsável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parametrizar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algumas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configurações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aparência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aplicativo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qual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sua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primária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? Qual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ícone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? Como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chamado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atalho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área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trabalho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?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Também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conhecido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: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manifest.json</a:t>
            </a:r>
            <a:endParaRPr lang="en-US" sz="2000" b="0" i="1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063800" y="5402520"/>
            <a:ext cx="10058040" cy="97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lnSpcReduction="10000"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1400" b="0" strike="noStrike" spc="-1" dirty="0">
                <a:solidFill>
                  <a:srgbClr val="000000"/>
                </a:solidFill>
                <a:latin typeface="Segoe UI"/>
              </a:rPr>
              <a:t>Fontes: 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 dirty="0">
                <a:solidFill>
                  <a:srgbClr val="2370CD"/>
                </a:solidFill>
                <a:uFillTx/>
                <a:latin typeface="Segoe UI"/>
                <a:hlinkClick r:id="rId2"/>
              </a:rPr>
              <a:t>https://developer.mozilla.org/en-US/docs/Web/Manifest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strike="noStrike" spc="-1" dirty="0">
                <a:solidFill>
                  <a:srgbClr val="000000"/>
                </a:solidFill>
                <a:latin typeface="Segoe UI"/>
              </a:rPr>
              <a:t>https://developers.google.com/web/fundamentals/web-app-manifest/?hl=en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289" name="Imagem 9"/>
          <p:cNvPicPr/>
          <p:nvPr/>
        </p:nvPicPr>
        <p:blipFill>
          <a:blip r:embed="rId3"/>
          <a:stretch/>
        </p:blipFill>
        <p:spPr>
          <a:xfrm>
            <a:off x="6658200" y="1844640"/>
            <a:ext cx="5228640" cy="392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C59642"/>
          </a:solidFill>
          <a:ln>
            <a:solidFill>
              <a:srgbClr val="C5964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Onde posso publicar?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92" name="Imagem 27"/>
          <p:cNvPicPr/>
          <p:nvPr/>
        </p:nvPicPr>
        <p:blipFill>
          <a:blip r:embed="rId2"/>
          <a:stretch/>
        </p:blipFill>
        <p:spPr>
          <a:xfrm>
            <a:off x="633960" y="2523600"/>
            <a:ext cx="6278040" cy="1820520"/>
          </a:xfrm>
          <a:prstGeom prst="rect">
            <a:avLst/>
          </a:prstGeom>
          <a:ln>
            <a:noFill/>
          </a:ln>
        </p:spPr>
      </p:pic>
      <p:sp>
        <p:nvSpPr>
          <p:cNvPr id="293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Precisamos de um servidor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https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, para isso podemos utilizar a plataforma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firebase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da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google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como exemplo. 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Além de ser gratuito, é muito simples de ser utilizado!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Quais frameworks utilizar?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438158" y="5842661"/>
            <a:ext cx="10991482" cy="669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95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Fonte: https://blog.ionicframework.com/how-to-make-pwas-with-ionic/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819000" y="2381758"/>
            <a:ext cx="5842800" cy="27677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2400" b="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pode aproveitar seu tempo utilizando frameworks que já possuem um ecossistema preparado para um </a:t>
            </a:r>
            <a:r>
              <a:rPr lang="pt-BR" sz="2400" b="1" i="1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2400" b="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Irei recomendar o uso do </a:t>
            </a:r>
            <a:r>
              <a:rPr lang="pt-BR" sz="2400" b="1" i="1" strike="noStrike" spc="-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 descr="Uma imagem contendo interior, pessoa, parede, mesa&#10;&#10;Descrição gerada automaticamente">
            <a:extLst>
              <a:ext uri="{FF2B5EF4-FFF2-40B4-BE49-F238E27FC236}">
                <a16:creationId xmlns:a16="http://schemas.microsoft.com/office/drawing/2014/main" id="{1FC9FEB9-A152-4614-B9B8-124D715E8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90" y="2157480"/>
            <a:ext cx="4743450" cy="247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TextShape 3"/>
          <p:cNvSpPr txBox="1"/>
          <p:nvPr/>
        </p:nvSpPr>
        <p:spPr>
          <a:xfrm>
            <a:off x="4566240" y="1067400"/>
            <a:ext cx="5830200" cy="4722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b="0" strike="noStrike" spc="-120">
                <a:solidFill>
                  <a:srgbClr val="FFFFFF"/>
                </a:solidFill>
                <a:latin typeface="Calibri Light"/>
              </a:rPr>
              <a:t>Dúvidas?</a:t>
            </a:r>
            <a:endParaRPr lang="en-US" sz="7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5"/>
          <p:cNvSpPr/>
          <p:nvPr/>
        </p:nvSpPr>
        <p:spPr>
          <a:xfrm>
            <a:off x="0" y="0"/>
            <a:ext cx="64296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6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Muito Obrigado!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306" name="Espaço Reservado para Conteúdo 6"/>
          <p:cNvPicPr/>
          <p:nvPr/>
        </p:nvPicPr>
        <p:blipFill>
          <a:blip r:embed="rId2"/>
          <a:stretch/>
        </p:blipFill>
        <p:spPr>
          <a:xfrm>
            <a:off x="420840" y="1833120"/>
            <a:ext cx="5120640" cy="4401360"/>
          </a:xfrm>
          <a:prstGeom prst="rect">
            <a:avLst/>
          </a:prstGeom>
          <a:ln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  <p:pic>
        <p:nvPicPr>
          <p:cNvPr id="308" name="Imagem 8"/>
          <p:cNvPicPr/>
          <p:nvPr/>
        </p:nvPicPr>
        <p:blipFill>
          <a:blip r:embed="rId3"/>
          <a:stretch/>
        </p:blipFill>
        <p:spPr>
          <a:xfrm>
            <a:off x="5541840" y="2322720"/>
            <a:ext cx="6466680" cy="363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TextShape 3"/>
          <p:cNvSpPr txBox="1"/>
          <p:nvPr/>
        </p:nvSpPr>
        <p:spPr>
          <a:xfrm>
            <a:off x="657360" y="996480"/>
            <a:ext cx="3060720" cy="4879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 b="0" strike="noStrike" spc="-120">
                <a:solidFill>
                  <a:srgbClr val="FFFFFF"/>
                </a:solidFill>
                <a:latin typeface="Calibri Light"/>
              </a:rPr>
              <a:t>Mais conhecimento</a:t>
            </a:r>
            <a:endParaRPr lang="en-US" sz="41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0" y="0"/>
            <a:ext cx="321480" cy="68576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TextShape 5"/>
          <p:cNvSpPr txBox="1"/>
          <p:nvPr/>
        </p:nvSpPr>
        <p:spPr>
          <a:xfrm>
            <a:off x="4702680" y="996480"/>
            <a:ext cx="6727320" cy="48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2"/>
              </a:rPr>
              <a:t>https://blog.minnisell.com/mas-afinal-de-contas-o-que-%C3%A9-um-progressive-web-app-8cd727a8fe46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3"/>
              </a:rPr>
              <a:t>https://pwa.rocks/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4"/>
              </a:rPr>
              <a:t>https://vizir.com.br/2017/08/o-que-e-pwa-progressive-web-app-porque-isso-pode-aumentar-seus-resultados-mobile/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5"/>
              </a:rPr>
              <a:t>https://blog.ionicframework.com/what-is-a-progressive-web-app/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6"/>
              </a:rPr>
              <a:t>https://www.recode.net/2016/6/8/11883518/app-boom-over-snapchat-uber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7"/>
              </a:rPr>
              <a:t>https://tableless.com.br/introducao-aos-progressive-web-apps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8"/>
              </a:rPr>
              <a:t>https://platform-status.mozilla.org/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9"/>
              </a:rPr>
              <a:t>https://developers.google.com/web/fundamentals/primers/service-workers/?hl=pt-br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0"/>
              </a:rPr>
              <a:t>https://www.pwastats.com/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1"/>
              </a:rPr>
              <a:t>https://www.windowsteam.com.br/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2"/>
              </a:rPr>
              <a:t>https://mofluid.com/blog/10-best-progressive-web-apps/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500"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8000" b="0" strike="noStrike" spc="-1">
                <a:solidFill>
                  <a:srgbClr val="262626"/>
                </a:solidFill>
                <a:latin typeface="Segoe UI"/>
              </a:rPr>
              <a:t>Quanto tempo demora para baixar e instalar um app?</a:t>
            </a:r>
            <a:endParaRPr lang="en-US" sz="80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E6CA04-87A7-498E-B0E3-D1AD23BAC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9" y="4246200"/>
            <a:ext cx="1620821" cy="2478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6600" b="0" strike="noStrike" spc="-1">
                <a:solidFill>
                  <a:srgbClr val="262626"/>
                </a:solidFill>
                <a:latin typeface="Segoe UI"/>
              </a:rPr>
              <a:t>Qual é a diferença entre um app e um site?</a:t>
            </a:r>
            <a:endParaRPr lang="en-US" sz="66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, parede, homem, interior&#10;&#10;Descrição gerada automaticamente">
            <a:extLst>
              <a:ext uri="{FF2B5EF4-FFF2-40B4-BE49-F238E27FC236}">
                <a16:creationId xmlns:a16="http://schemas.microsoft.com/office/drawing/2014/main" id="{42D0ED22-457E-44D2-AC47-A52EF8895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1" y="4037848"/>
            <a:ext cx="3467100" cy="260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066980" y="1780184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Como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imagina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daqui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alguns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anos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apps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atuais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?</a:t>
            </a:r>
            <a:endParaRPr lang="en-US" sz="72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, interior, gravata, olhando&#10;&#10;Descrição gerada automaticamente">
            <a:extLst>
              <a:ext uri="{FF2B5EF4-FFF2-40B4-BE49-F238E27FC236}">
                <a16:creationId xmlns:a16="http://schemas.microsoft.com/office/drawing/2014/main" id="{D7D664E2-A3B2-480E-9EA6-ECA5C4A09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5" y="4666469"/>
            <a:ext cx="3493669" cy="2060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643320" y="643320"/>
            <a:ext cx="4010400" cy="5570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806040" y="809280"/>
            <a:ext cx="3684600" cy="5239080"/>
          </a:xfrm>
          <a:prstGeom prst="rect">
            <a:avLst/>
          </a:prstGeom>
          <a:noFill/>
          <a:ln>
            <a:solidFill>
              <a:srgbClr val="FFFF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TextShape 3"/>
          <p:cNvSpPr txBox="1"/>
          <p:nvPr/>
        </p:nvSpPr>
        <p:spPr>
          <a:xfrm>
            <a:off x="961200" y="1031760"/>
            <a:ext cx="3368160" cy="4844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FFFFFF"/>
                </a:solidFill>
                <a:latin typeface="Calibri Light"/>
              </a:rPr>
              <a:t>Um pouco de história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17" name="Imagem 116"/>
          <p:cNvPicPr/>
          <p:nvPr/>
        </p:nvPicPr>
        <p:blipFill>
          <a:blip r:embed="rId2"/>
          <a:stretch/>
        </p:blipFill>
        <p:spPr>
          <a:xfrm>
            <a:off x="5118694" y="643320"/>
            <a:ext cx="6429985" cy="557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2453</Words>
  <Application>Microsoft Office PowerPoint</Application>
  <PresentationFormat>Widescreen</PresentationFormat>
  <Paragraphs>386</Paragraphs>
  <Slides>59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59</vt:i4>
      </vt:variant>
    </vt:vector>
  </HeadingPairs>
  <TitlesOfParts>
    <vt:vector size="71" baseType="lpstr">
      <vt:lpstr>Arial</vt:lpstr>
      <vt:lpstr>Calibri</vt:lpstr>
      <vt:lpstr>Calibri Light</vt:lpstr>
      <vt:lpstr>Segoe UI</vt:lpstr>
      <vt:lpstr>Segoe UI</vt:lpstr>
      <vt:lpstr>Times New Roman</vt:lpstr>
      <vt:lpstr>Wingdings</vt:lpstr>
      <vt:lpstr>Wingdings 2</vt:lpstr>
      <vt:lpstr>HDOfficeLightV0</vt:lpstr>
      <vt:lpstr>1_HDOfficeLightV0</vt:lpstr>
      <vt:lpstr>2_HDOfficeLightV0</vt:lpstr>
      <vt:lpstr>3_HDOfficeLightV0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4</cp:revision>
  <dcterms:created xsi:type="dcterms:W3CDTF">2019-04-26T03:54:40Z</dcterms:created>
  <dcterms:modified xsi:type="dcterms:W3CDTF">2019-04-26T02:20:15Z</dcterms:modified>
</cp:coreProperties>
</file>